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417320"/>
            <a:ext cx="3200400" cy="3200400"/>
          </a:xfrm>
          <a:prstGeom prst="ellipse">
            <a:avLst/>
          </a:prstGeom>
          <a:solidFill>
            <a:srgbClr val="028090">
              <a:alpha val="3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732520" y="1783080"/>
            <a:ext cx="2468880" cy="2468880"/>
          </a:xfrm>
          <a:prstGeom prst="ellipse">
            <a:avLst/>
          </a:prstGeom>
          <a:solidFill>
            <a:srgbClr val="00A896">
              <a:alpha val="55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9720" y="2240280"/>
            <a:ext cx="1554480" cy="15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3716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22960" y="1874520"/>
            <a:ext cx="7498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Nasıl Başlamalı?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822960" y="306324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kurumunuz için 8 adımlık kurulum yol haritası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4206240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Birimden haftalık ders programına — sırayla ilerleyin, 8 adımda kurulum tamam.</a:t>
            </a:r>
            <a:endParaRPr lang="en-US" sz="1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Ardından Veli İletişim ve Akıllı Mesajlaşma kullanım kılavuzları.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22960" y="6126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Kullanımı  </a:t>
            </a:r>
            <a:pPr indent="0" marL="0">
              <a:buNone/>
            </a:pPr>
            <a:r>
              <a:rPr lang="en-US" sz="26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3 – 4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Başvuruyu İşle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Başvurular → “İşle”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Kartta veli, öğrenci, konu ve son işlem tek bakışta görünür.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 penceresi: İşlem Kaydı (telefon/e-posta), Randevu Ver (görüşecek personel + tarih/saat, veliye SMS), Sonuçlandır.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İkna olan veliyi “Muhasebeye Gönder” ile taçlandırın — bu adım kalıcıdır.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 ve Ölç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Randevu Takvimi · İstatistikler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Randevu Takvimi’nde yüz yüze görüşmeler personel kolonlarında; tıklayıp sonucu (Görüşüldü/Gelmedi) + not girin.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İstatistikler’de sezon seçerek Görüşme, Davet, Gerçekleşen ve Muhasebe dönüşümünü izleyin.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Amirler kart üzerindeki avatarlardan kim kaç işlem yaptığını anında görür.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914400"/>
            <a:ext cx="2926080" cy="29260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822960" y="4754880"/>
            <a:ext cx="2560320" cy="2560320"/>
          </a:xfrm>
          <a:prstGeom prst="ellipse">
            <a:avLst/>
          </a:prstGeom>
          <a:solidFill>
            <a:srgbClr val="00A896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3891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86384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— </a:t>
            </a:r>
            <a:pPr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Maliyetini Düşür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Veliye, öğretmene, personele tek ekrandan duyuru geçin. “Akıllı” kanalı seçtiğinizde mobil uygulaması olan veliye ücretsiz bildirim, olmayana SMS gider — aynı gönderimde, siz hiçbir şey ayırmadan.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530477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288036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Hedefle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04672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veliler, seçili şube, birim, personel ya da serbest numara listesi.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6714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4317111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59" y="288036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6442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Kanal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591306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Uygulaması olana ücretsiz bildirim, olmayana SMS — tek gönderimde.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213348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7103745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193" y="28803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323076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 Aboneliğin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6377940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Kurumun NetGSM hesabı; kalan kredi ve tahmini SMS adedi önde.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999982" y="2487168"/>
            <a:ext cx="2548890" cy="2121408"/>
          </a:xfrm>
          <a:prstGeom prst="roundRect">
            <a:avLst>
              <a:gd name="adj" fmla="val 4310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9890379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827" y="288036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09710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Sorgula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9164574" y="3931920"/>
            <a:ext cx="221970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Numara gir: hangi mesaj, hangi kanal, ne zaman gitti — kanıtlı.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676656" y="4718304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 veliye duyuru geçen bir kurumda fark: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67665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2A4A52"/>
          </a:solidFill>
          <a:ln/>
        </p:spPr>
      </p:sp>
      <p:sp>
        <p:nvSpPr>
          <p:cNvPr id="29" name="Text 23"/>
          <p:cNvSpPr/>
          <p:nvPr/>
        </p:nvSpPr>
        <p:spPr>
          <a:xfrm>
            <a:off x="82296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D8E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 SMS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D8E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 SMS ücreti</a:t>
            </a:r>
            <a:endParaRPr lang="en-US" sz="1200" dirty="0"/>
          </a:p>
        </p:txBody>
      </p:sp>
      <p:sp>
        <p:nvSpPr>
          <p:cNvPr id="30" name="Shape 24"/>
          <p:cNvSpPr/>
          <p:nvPr/>
        </p:nvSpPr>
        <p:spPr>
          <a:xfrm>
            <a:off x="437997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028090"/>
          </a:solidFill>
          <a:ln/>
        </p:spPr>
      </p:sp>
      <p:sp>
        <p:nvSpPr>
          <p:cNvPr id="31" name="Text 25"/>
          <p:cNvSpPr/>
          <p:nvPr/>
        </p:nvSpPr>
        <p:spPr>
          <a:xfrm>
            <a:off x="452628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kanal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 ücretsiz bildirim + 400 SMS</a:t>
            </a:r>
            <a:endParaRPr lang="en-US" sz="1200" dirty="0"/>
          </a:p>
        </p:txBody>
      </p:sp>
      <p:sp>
        <p:nvSpPr>
          <p:cNvPr id="32" name="Shape 26"/>
          <p:cNvSpPr/>
          <p:nvPr/>
        </p:nvSpPr>
        <p:spPr>
          <a:xfrm>
            <a:off x="8083296" y="5084064"/>
            <a:ext cx="3429000" cy="777240"/>
          </a:xfrm>
          <a:prstGeom prst="roundRect">
            <a:avLst>
              <a:gd name="adj" fmla="val 10588"/>
            </a:avLst>
          </a:prstGeom>
          <a:solidFill>
            <a:srgbClr val="02C39A"/>
          </a:solidFill>
          <a:ln/>
        </p:spPr>
      </p:sp>
      <p:sp>
        <p:nvSpPr>
          <p:cNvPr id="33" name="Text 27"/>
          <p:cNvSpPr/>
          <p:nvPr/>
        </p:nvSpPr>
        <p:spPr>
          <a:xfrm>
            <a:off x="8229600" y="5084064"/>
            <a:ext cx="3136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  </a:t>
            </a:r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%60 daha az SMS maliyeti</a:t>
            </a:r>
            <a:endParaRPr lang="en-US" sz="1200" dirty="0"/>
          </a:p>
        </p:txBody>
      </p:sp>
      <p:sp>
        <p:nvSpPr>
          <p:cNvPr id="34" name="Text 28"/>
          <p:cNvSpPr/>
          <p:nvPr/>
        </p:nvSpPr>
        <p:spPr>
          <a:xfrm>
            <a:off x="676656" y="605332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Ücretsiz bildirim için veliler eAsistan Okul uygulamasını App Store ya da Google Play’den indirir; uygulaması olmayan veli hiçbir mesajı kaçırmaz, ona SMS gider.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Kullanımı  </a:t>
            </a:r>
            <a:pPr indent="0" marL="0">
              <a:buNone/>
            </a:pPr>
            <a:r>
              <a:rPr lang="en-US" sz="2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1 – 2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Aboneliğini Tanımla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SMS Ayarları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Kurumunuzun kendi NetGSM kullanıcı adı, şifresi ve onaylı gönderi adını (başlığını) girin.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Ekranda kalan SMS krediniz görünür; “Test SMS” ile ayarı anında doğrulayın.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SMS’ler kurumunuzun kendi aboneliğinden gider — kontenjan ve fatura sizde, aracı yok.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Toplu Mesaj Gönder</a:t>
            </a:r>
            <a:endParaRPr lang="en-US" sz="21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Toplu Mesaj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Hedefi seçin: tüm veliler, seçili şubeler, birimler, personel ya da serbest numara listesi.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Kanalı seçin — SMS, Bildirim ya da Akıllı; “Özet” alıcı sayısını ve tahmini SMS adedini önden gösterir.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Türkçe karakterli mesaj 70 haneden sonra 2. SMS’e geçer; özet bunu doğru hesaplar.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 Kullanımı  </a:t>
            </a:r>
            <a:pPr indent="0" marL="0">
              <a:buNone/>
            </a:pPr>
            <a:r>
              <a:rPr lang="en-US" sz="2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3 – 4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Şubeye Özel Duyuru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Şubeler → anten ikonu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 satırındaki anten düğmesi doğrudan o şubenin velilerine mesaj ekranını açar.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Alıcı paneli sadeleşir: yalnız «5/A velileri» — yanlış sınıfa gönderme riski kalmaz.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Sınav, gezi, veli toplantısı gibi şube duyuruları için en hızlı yol budur.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Gönderimi Sorgula</a:t>
            </a:r>
            <a:endParaRPr lang="en-US" sz="21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SMS/Bildirim Sorgu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“Bize mesaj gelmedi” diyen veliyi numarasıyla sorgulayın: tarih, saat, kanal, içerik, sonuç.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Yoklama, randevu, toplu mesaj — tüm gönderimler tek kayıt defterinde toplanır.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 kurumunuza özeldir; aynı numara başka kurumda olsa bile size görünmez.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Günlük İşleyiş — Kurulumdan Sonra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yayınlandıktan sonra okulun her günü bu dört ekranla akar. Öğretmen kendi şubelerini görür, idare tabloya tepeden bakar.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37335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783" y="207568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Yoklama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9" name="Text 6"/>
          <p:cNvSpPr/>
          <p:nvPr/>
        </p:nvSpPr>
        <p:spPr>
          <a:xfrm>
            <a:off x="877824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Yoklama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859536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Sınıfı seçin; ders saati sistem saatinden otomatik gelir. Herkes “Var” başlar, öğretmen yalnız Geç/Yok işaretler ve kaydeder.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3422142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19397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845" y="2075688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86734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Bildirimi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3605022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16" name="Text 12"/>
          <p:cNvSpPr/>
          <p:nvPr/>
        </p:nvSpPr>
        <p:spPr>
          <a:xfrm>
            <a:off x="3659886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Yoklama Takip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3641598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Günün devamsızları öğrenci bazında tek satırda toplanır; seçip velilere tek bildirim gönderin — aynı güne çifte mesaj gitmez.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6204204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7101459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907" y="2075688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368796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Erişimi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6387084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23" name="Text 18"/>
          <p:cNvSpPr/>
          <p:nvPr/>
        </p:nvSpPr>
        <p:spPr>
          <a:xfrm>
            <a:off x="6441948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→ Şubelerim · Öğrenciler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6423660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yalnız dersi olduğu ve görevli olduğu şubeleri görür. Müdür yardımcısı ve rehber öğretmen tüm şubeleri görür.</a:t>
            </a:r>
            <a:endParaRPr lang="en-US" sz="1150" dirty="0"/>
          </a:p>
        </p:txBody>
      </p:sp>
      <p:sp>
        <p:nvSpPr>
          <p:cNvPr id="25" name="Shape 20"/>
          <p:cNvSpPr/>
          <p:nvPr/>
        </p:nvSpPr>
        <p:spPr>
          <a:xfrm>
            <a:off x="8986266" y="1627632"/>
            <a:ext cx="2562606" cy="4114800"/>
          </a:xfrm>
          <a:prstGeom prst="roundRect">
            <a:avLst>
              <a:gd name="adj" fmla="val 3568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9883521" y="1920240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8969" y="2075688"/>
            <a:ext cx="457200" cy="45720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150858" y="2798064"/>
            <a:ext cx="223342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Link Oluştur</a:t>
            </a:r>
            <a:endParaRPr lang="en-US" sz="1600" dirty="0"/>
          </a:p>
        </p:txBody>
      </p:sp>
      <p:sp>
        <p:nvSpPr>
          <p:cNvPr id="29" name="Shape 23"/>
          <p:cNvSpPr/>
          <p:nvPr/>
        </p:nvSpPr>
        <p:spPr>
          <a:xfrm>
            <a:off x="9169146" y="3255264"/>
            <a:ext cx="2196846" cy="566928"/>
          </a:xfrm>
          <a:prstGeom prst="roundRect">
            <a:avLst>
              <a:gd name="adj" fmla="val 12903"/>
            </a:avLst>
          </a:prstGeom>
          <a:solidFill>
            <a:srgbClr val="DCEFED"/>
          </a:solidFill>
          <a:ln/>
        </p:spPr>
      </p:sp>
      <p:sp>
        <p:nvSpPr>
          <p:cNvPr id="30" name="Text 24"/>
          <p:cNvSpPr/>
          <p:nvPr/>
        </p:nvSpPr>
        <p:spPr>
          <a:xfrm>
            <a:off x="9224010" y="3255264"/>
            <a:ext cx="208711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PDF Link</a:t>
            </a:r>
            <a:endParaRPr lang="en-US" sz="950" dirty="0"/>
          </a:p>
        </p:txBody>
      </p:sp>
      <p:sp>
        <p:nvSpPr>
          <p:cNvPr id="31" name="Text 25"/>
          <p:cNvSpPr/>
          <p:nvPr/>
        </p:nvSpPr>
        <p:spPr>
          <a:xfrm>
            <a:off x="9205722" y="3959352"/>
            <a:ext cx="212369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Duyuru, kılavuz ya da liste PDF’ini yükleyin; oluşan kısa bağlantıyı kopyalayıp toplu mesaja yapıştırın.</a:t>
            </a:r>
            <a:endParaRPr lang="en-US" sz="115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5943600"/>
            <a:ext cx="274320" cy="27432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87552" y="5888736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bildirimi ve şube duyuruları “Akıllı” kanalla gönderildiğinde uygulaması olan veliye ücretsiz bildirim düşer — SMS yalnız gerektiği yerde harcanır.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914400"/>
            <a:ext cx="2926080" cy="29260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822960" y="4754880"/>
            <a:ext cx="2560320" cy="2560320"/>
          </a:xfrm>
          <a:prstGeom prst="ellipse">
            <a:avLst/>
          </a:prstGeom>
          <a:solidFill>
            <a:srgbClr val="00A896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3891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86384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 — </a:t>
            </a:r>
            <a:pPr indent="0" marL="0">
              <a:buNone/>
            </a:pPr>
            <a:r>
              <a:rPr lang="en-US" sz="3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Ödev ve Etüt Cepte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Veliler ve öğrenciler okulun verdiği bilgiyi beklemez, kendisi açar: günün ders programı, ödevler, etüt davetleri tek girişte. Ödev PDF'i ekranda çözülür — veli yazıcı başında değil, sürecin içinde.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530477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288036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Kapı Giriş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04672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ve öğrenci telefon ya da e-postayla girer; çok çocuklu veli tek hesapla hepsini izler.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6714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4317111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59" y="288036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36442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Üzerinde Çöz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3591306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Ödev PDF'i ekranda çözülür — çıktı yok; öğretmen çözümü görür, üzerine işaret ekler.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213348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7103745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193" y="288036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323076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 Gönder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6377940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fotoğraf, PDF ya da Office dosyası yükler; öğretmen sonuç ekranında anında görür.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8999982" y="2487168"/>
            <a:ext cx="2548890" cy="2240280"/>
          </a:xfrm>
          <a:prstGeom prst="roundRect">
            <a:avLst>
              <a:gd name="adj" fmla="val 4082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9890379" y="272491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827" y="288036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09710" y="3566160"/>
            <a:ext cx="23294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Etüt Onayı</a:t>
            </a:r>
            <a:endParaRPr lang="en-US" sz="1550" dirty="0"/>
          </a:p>
        </p:txBody>
      </p:sp>
      <p:sp>
        <p:nvSpPr>
          <p:cNvPr id="26" name="Text 20"/>
          <p:cNvSpPr/>
          <p:nvPr/>
        </p:nvSpPr>
        <p:spPr>
          <a:xfrm>
            <a:off x="9164574" y="3931920"/>
            <a:ext cx="221970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takvimde etüt açar, davet gider; veli tek dokunuşla onaylar ya da mesaj bırakır.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676656" y="495604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Akış: Öğretmen ödevi/etüdü açar → veliye bildirim gider → öğrenci çözer, veli onaylar → öğretmen sonucu ve veli mesajını panelde görür.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676656" y="5431536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girişi: easistan.com/login — okul kaydındaki telefon ya da e-posta + şifre. Şifreyi veli kendi alır ("Şifremi Gönder"), gerekirse okul tek tıkla belirleyip iletir.</a:t>
            </a:r>
            <a:endParaRPr lang="en-US" sz="1150" dirty="0"/>
          </a:p>
        </p:txBody>
      </p:sp>
      <p:sp>
        <p:nvSpPr>
          <p:cNvPr id="29" name="Text 23"/>
          <p:cNvSpPr/>
          <p:nvPr/>
        </p:nvSpPr>
        <p:spPr>
          <a:xfrm>
            <a:off x="676656" y="59436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Tarih/saat değişen etüt dersinde onaylar otomatik sıfırlanır — veli her zaman güncel zamanı onaylamış olur.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914400"/>
            <a:ext cx="2926080" cy="29260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822960" y="4754880"/>
            <a:ext cx="2560320" cy="2560320"/>
          </a:xfrm>
          <a:prstGeom prst="ellipse">
            <a:avLst/>
          </a:prstGeom>
          <a:solidFill>
            <a:srgbClr val="00A896">
              <a:alpha val="2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38912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 MODÜLLER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86384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Randevu · Etkinlik · Anket — </a:t>
            </a:r>
            <a:pPr indent="0" marL="0">
              <a:buNone/>
            </a:pPr>
            <a:r>
              <a:rPr lang="en-US" sz="33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İlişkileri Uçtan Uca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640080" y="16642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görüşmelerini randevuya, okul etkinliklerini davete, görüşleri ankete bağlayın. Davet ve sonuçlar velinin cebine ücretsiz bildirim olarak düşer — SMS bütçesi harcanmaz.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2011680" cy="2395728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261872" y="2843784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320" y="2999232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13232" y="3685032"/>
            <a:ext cx="18653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Randevu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68096" y="4178808"/>
            <a:ext cx="17556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 takvimi açar; veli portaldan boş saati seçip randevusunu kendisi oluşturur.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862072" y="2606040"/>
            <a:ext cx="2011680" cy="2395728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3483864" y="2843784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12" y="2999232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935224" y="3685032"/>
            <a:ext cx="18653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Saatleri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2990088" y="4178808"/>
            <a:ext cx="17556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kendi görüşme saatini açar; veli talep eder, öğretmen onaylayınca kesinleşir.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084064" y="2606040"/>
            <a:ext cx="2011680" cy="2395728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5705856" y="2843784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04" y="2999232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157216" y="3685032"/>
            <a:ext cx="18653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Görüşme Kaydı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5212080" y="4178808"/>
            <a:ext cx="17556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“Her velinizle görüşün” talimatı takipte: telefon görüşmeleri öğrenci ve veli bazında kayıtlı.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7306056" y="2606040"/>
            <a:ext cx="2011680" cy="2395728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7927848" y="2843784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296" y="2999232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379208" y="3685032"/>
            <a:ext cx="18653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Etkinlik Ajandası</a:t>
            </a:r>
            <a:endParaRPr lang="en-US" sz="1350" dirty="0"/>
          </a:p>
        </p:txBody>
      </p:sp>
      <p:sp>
        <p:nvSpPr>
          <p:cNvPr id="26" name="Text 20"/>
          <p:cNvSpPr/>
          <p:nvPr/>
        </p:nvSpPr>
        <p:spPr>
          <a:xfrm>
            <a:off x="7434072" y="4178808"/>
            <a:ext cx="17556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Seminer, eğitim, toplantı; davetliler ana sayfada görür, katılımını bildirir.</a:t>
            </a:r>
            <a:endParaRPr lang="en-US" sz="950" dirty="0"/>
          </a:p>
        </p:txBody>
      </p:sp>
      <p:sp>
        <p:nvSpPr>
          <p:cNvPr id="27" name="Shape 21"/>
          <p:cNvSpPr/>
          <p:nvPr/>
        </p:nvSpPr>
        <p:spPr>
          <a:xfrm>
            <a:off x="9528048" y="2606040"/>
            <a:ext cx="2011680" cy="2395728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8" name="Shape 22"/>
          <p:cNvSpPr/>
          <p:nvPr/>
        </p:nvSpPr>
        <p:spPr>
          <a:xfrm>
            <a:off x="10149840" y="2843784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5288" y="2999232"/>
            <a:ext cx="457200" cy="45720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601200" y="3685032"/>
            <a:ext cx="18653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Anket Sistemi</a:t>
            </a:r>
            <a:endParaRPr lang="en-US" sz="1350" dirty="0"/>
          </a:p>
        </p:txBody>
      </p:sp>
      <p:sp>
        <p:nvSpPr>
          <p:cNvPr id="31" name="Text 24"/>
          <p:cNvSpPr/>
          <p:nvPr/>
        </p:nvSpPr>
        <p:spPr>
          <a:xfrm>
            <a:off x="9656064" y="4178808"/>
            <a:ext cx="17556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 şablonlar, anonim seçenek, grafikli sonuçlar; Excel ve PDF raporları.</a:t>
            </a:r>
            <a:endParaRPr lang="en-US" sz="950" dirty="0"/>
          </a:p>
        </p:txBody>
      </p:sp>
      <p:sp>
        <p:nvSpPr>
          <p:cNvPr id="32" name="Text 25"/>
          <p:cNvSpPr/>
          <p:nvPr/>
        </p:nvSpPr>
        <p:spPr>
          <a:xfrm>
            <a:off x="676656" y="5285232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 akış: Rehberlik “LGS Tercih Danışmanlığı” takvimi açar → veli boş saati kapatır → görüşme yapılır → veli memnuniyet anketi gönderilir → sonuçlar tek ekranda.</a:t>
            </a:r>
            <a:endParaRPr lang="en-US" sz="1250" dirty="0"/>
          </a:p>
        </p:txBody>
      </p:sp>
      <p:sp>
        <p:nvSpPr>
          <p:cNvPr id="33" name="Text 26"/>
          <p:cNvSpPr/>
          <p:nvPr/>
        </p:nvSpPr>
        <p:spPr>
          <a:xfrm>
            <a:off x="676656" y="5852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İdare tarafında her şey ölçülür: randevu doluluk raporu, öğretmen bazlı görüşme izleme, etkinlik katılım listesi, anket katılım oranı ve Excel/PDF dışa aktarım.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 Tamam — Sırada Ne Var?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822960" y="12344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adımı bitirdiğinizde okulunuz yayında. Bu modüller de sizi bekliyor: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E5560"/>
          </a:solidFill>
          <a:ln/>
        </p:spPr>
      </p:sp>
      <p:sp>
        <p:nvSpPr>
          <p:cNvPr id="5" name="Text 3"/>
          <p:cNvSpPr/>
          <p:nvPr/>
        </p:nvSpPr>
        <p:spPr>
          <a:xfrm>
            <a:off x="1947672" y="2057400"/>
            <a:ext cx="658368" cy="274320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1060704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" y="2267712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60704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Randevu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60704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randevu takvimi ve öğretmen görüşme saatleri; veli boş saati portaldan seçer.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2990088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E5560"/>
          </a:solidFill>
          <a:ln/>
        </p:spPr>
      </p:sp>
      <p:sp>
        <p:nvSpPr>
          <p:cNvPr id="11" name="Text 8"/>
          <p:cNvSpPr/>
          <p:nvPr/>
        </p:nvSpPr>
        <p:spPr>
          <a:xfrm>
            <a:off x="4114800" y="2057400"/>
            <a:ext cx="658368" cy="274320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227832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92" y="2267712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227832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Etkinlik Ajandası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3227832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Seminer, eğitim, toplantı; davet + katılım yanıtı + PDF ekleri tek takvimde.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157216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E5560"/>
          </a:solidFill>
          <a:ln/>
        </p:spPr>
      </p:sp>
      <p:sp>
        <p:nvSpPr>
          <p:cNvPr id="17" name="Text 13"/>
          <p:cNvSpPr/>
          <p:nvPr/>
        </p:nvSpPr>
        <p:spPr>
          <a:xfrm>
            <a:off x="6281928" y="2057400"/>
            <a:ext cx="658368" cy="274320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</a:t>
            </a:r>
            <a:endParaRPr lang="en-US" sz="850" dirty="0"/>
          </a:p>
        </p:txBody>
      </p:sp>
      <p:sp>
        <p:nvSpPr>
          <p:cNvPr id="18" name="Shape 14"/>
          <p:cNvSpPr/>
          <p:nvPr/>
        </p:nvSpPr>
        <p:spPr>
          <a:xfrm>
            <a:off x="5394960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120" y="2267712"/>
            <a:ext cx="420624" cy="42062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394960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Anket Sistemi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5394960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Şablonlu veli/öğrenci/personel anketleri; grafikli sonuçlar, Excel ve PDF raporu.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7324344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7562088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248" y="2267712"/>
            <a:ext cx="420624" cy="42062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562088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7562088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ve öğrenci tek kapıdan girer: ders programı, ödevler, etüt davetleri cepte.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9491472" y="1874520"/>
            <a:ext cx="1965960" cy="3017520"/>
          </a:xfrm>
          <a:prstGeom prst="roundRect">
            <a:avLst>
              <a:gd name="adj" fmla="val 4651"/>
            </a:avLst>
          </a:prstGeom>
          <a:solidFill>
            <a:srgbClr val="0A4750"/>
          </a:solidFill>
          <a:ln/>
        </p:spPr>
      </p:sp>
      <p:sp>
        <p:nvSpPr>
          <p:cNvPr id="28" name="Shape 22"/>
          <p:cNvSpPr/>
          <p:nvPr/>
        </p:nvSpPr>
        <p:spPr>
          <a:xfrm>
            <a:off x="9729216" y="2130552"/>
            <a:ext cx="694944" cy="694944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376" y="2267712"/>
            <a:ext cx="420624" cy="420624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729216" y="2990088"/>
            <a:ext cx="1508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</a:t>
            </a:r>
            <a:endParaRPr lang="en-US" sz="1400" dirty="0"/>
          </a:p>
        </p:txBody>
      </p:sp>
      <p:sp>
        <p:nvSpPr>
          <p:cNvPr id="31" name="Text 24"/>
          <p:cNvSpPr/>
          <p:nvPr/>
        </p:nvSpPr>
        <p:spPr>
          <a:xfrm>
            <a:off x="9729216" y="3575304"/>
            <a:ext cx="150876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Toplu SMS ya da ücretsiz bildirim; kendi NetGSM aboneliğinizden, sorgulanabilir.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822960" y="5047488"/>
            <a:ext cx="10634472" cy="731520"/>
          </a:xfrm>
          <a:prstGeom prst="roundRect">
            <a:avLst>
              <a:gd name="adj" fmla="val 12500"/>
            </a:avLst>
          </a:prstGeom>
          <a:solidFill>
            <a:srgbClr val="028090"/>
          </a:solidFill>
          <a:ln/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992" y="5221224"/>
            <a:ext cx="384048" cy="384048"/>
          </a:xfrm>
          <a:prstGeom prst="rect">
            <a:avLst/>
          </a:prstGeom>
        </p:spPr>
      </p:pic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2768" y="5221224"/>
            <a:ext cx="384048" cy="38404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2121408" y="5047488"/>
            <a:ext cx="91714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Okul mobil uygulaması   </a:t>
            </a:r>
            <a:pPr indent="0" marL="0">
              <a:buNone/>
            </a:pPr>
            <a:r>
              <a:rPr lang="en-US" sz="1150" dirty="0">
                <a:solidFill>
                  <a:srgbClr val="D8F0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Store ve Google Play’de — uygulamayı indiren veliye bildirimler ücretsiz düşer.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822960" y="596188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Takıldığınız yerde yanınızdayız:  </a:t>
            </a:r>
            <a:pPr indent="0" marL="0">
              <a:buNone/>
            </a:pPr>
            <a:r>
              <a:rPr lang="en-US" sz="13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panelden destek talebi oluşturun</a:t>
            </a:r>
            <a:pPr indent="0" marL="0">
              <a:buNone/>
            </a:pPr>
            <a:r>
              <a:rPr lang="en-US" sz="135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info@e-okul.net</a:t>
            </a:r>
            <a:endParaRPr lang="en-US" sz="1350" dirty="0"/>
          </a:p>
        </p:txBody>
      </p:sp>
      <p:sp>
        <p:nvSpPr>
          <p:cNvPr id="37" name="Text 28"/>
          <p:cNvSpPr/>
          <p:nvPr/>
        </p:nvSpPr>
        <p:spPr>
          <a:xfrm>
            <a:off x="822960" y="640080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— Okul Yönetim Platformu · easistan.com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Haritası — Tek Bakışta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adım bir sonrakinin temelini hazırlar; yukarıdan aşağı sırayla ilerleyin.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841248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tretch>
            <a:fillRect/>
          </a:stretch>
        </p:blipFill>
        <p:spPr>
          <a:xfrm>
            <a:off x="2633472" y="1773936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 Ekle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41248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Birimler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456432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57600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9"/>
          <p:cNvSpPr/>
          <p:nvPr/>
        </p:nvSpPr>
        <p:spPr>
          <a:xfrm>
            <a:off x="3657600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5449824" y="1773936"/>
            <a:ext cx="420624" cy="42062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57600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Ekle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3657600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Personel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272784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473952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4"/>
          <p:cNvSpPr/>
          <p:nvPr/>
        </p:nvSpPr>
        <p:spPr>
          <a:xfrm>
            <a:off x="6473952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8266176" y="1773936"/>
            <a:ext cx="420624" cy="42062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73952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Ekle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6473952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Sınıflar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9089136" y="1554480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9290304" y="1737360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4" name="Text 19"/>
          <p:cNvSpPr/>
          <p:nvPr/>
        </p:nvSpPr>
        <p:spPr>
          <a:xfrm>
            <a:off x="9290304" y="1737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>
            <a:off x="11082528" y="1773936"/>
            <a:ext cx="420624" cy="42062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290304" y="2377440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Ekle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9290304" y="2926080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Öğrenciler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640080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841248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0" name="Text 24"/>
          <p:cNvSpPr/>
          <p:nvPr/>
        </p:nvSpPr>
        <p:spPr>
          <a:xfrm>
            <a:off x="841248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>
            <a:alphaModFix amt="45000"/>
          </a:blip>
          <a:stretch>
            <a:fillRect/>
          </a:stretch>
        </p:blipFill>
        <p:spPr>
          <a:xfrm>
            <a:off x="2633472" y="3886200"/>
            <a:ext cx="420624" cy="420624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41248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Sınıfa Ata</a:t>
            </a:r>
            <a:endParaRPr lang="en-US" sz="1500" dirty="0"/>
          </a:p>
        </p:txBody>
      </p:sp>
      <p:sp>
        <p:nvSpPr>
          <p:cNvPr id="33" name="Text 26"/>
          <p:cNvSpPr/>
          <p:nvPr/>
        </p:nvSpPr>
        <p:spPr>
          <a:xfrm>
            <a:off x="841248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Sınıf Atama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3456432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3657600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6" name="Text 29"/>
          <p:cNvSpPr/>
          <p:nvPr/>
        </p:nvSpPr>
        <p:spPr>
          <a:xfrm>
            <a:off x="3657600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>
            <a:alphaModFix amt="45000"/>
          </a:blip>
          <a:stretch>
            <a:fillRect/>
          </a:stretch>
        </p:blipFill>
        <p:spPr>
          <a:xfrm>
            <a:off x="5449824" y="3886200"/>
            <a:ext cx="420624" cy="420624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3657600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ve Ders Saatleri</a:t>
            </a:r>
            <a:endParaRPr lang="en-US" sz="1500" dirty="0"/>
          </a:p>
        </p:txBody>
      </p:sp>
      <p:sp>
        <p:nvSpPr>
          <p:cNvPr id="39" name="Text 31"/>
          <p:cNvSpPr/>
          <p:nvPr/>
        </p:nvSpPr>
        <p:spPr>
          <a:xfrm>
            <a:off x="3657600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Dersler</a:t>
            </a:r>
            <a:endParaRPr lang="en-US" sz="1000" dirty="0"/>
          </a:p>
        </p:txBody>
      </p:sp>
      <p:sp>
        <p:nvSpPr>
          <p:cNvPr id="40" name="Shape 32"/>
          <p:cNvSpPr/>
          <p:nvPr/>
        </p:nvSpPr>
        <p:spPr>
          <a:xfrm>
            <a:off x="6272784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41" name="Shape 33"/>
          <p:cNvSpPr/>
          <p:nvPr/>
        </p:nvSpPr>
        <p:spPr>
          <a:xfrm>
            <a:off x="6473952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42" name="Text 34"/>
          <p:cNvSpPr/>
          <p:nvPr/>
        </p:nvSpPr>
        <p:spPr>
          <a:xfrm>
            <a:off x="6473952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pic>
        <p:nvPicPr>
          <p:cNvPr id="43" name="Image 6" descr="preencoded.png">    </p:cNvPr>
          <p:cNvPicPr>
            <a:picLocks noChangeAspect="1"/>
          </p:cNvPicPr>
          <p:nvPr/>
        </p:nvPicPr>
        <p:blipFill>
          <a:blip r:embed="rId7">
            <a:alphaModFix amt="45000"/>
          </a:blip>
          <a:stretch>
            <a:fillRect/>
          </a:stretch>
        </p:blipFill>
        <p:spPr>
          <a:xfrm>
            <a:off x="8266176" y="3886200"/>
            <a:ext cx="420624" cy="420624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6473952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Atamaları ve Müsaitlik</a:t>
            </a:r>
            <a:endParaRPr lang="en-US" sz="1500" dirty="0"/>
          </a:p>
        </p:txBody>
      </p:sp>
      <p:sp>
        <p:nvSpPr>
          <p:cNvPr id="45" name="Text 36"/>
          <p:cNvSpPr/>
          <p:nvPr/>
        </p:nvSpPr>
        <p:spPr>
          <a:xfrm>
            <a:off x="6473952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Ders Atamaları</a:t>
            </a:r>
            <a:endParaRPr lang="en-US" sz="1000" dirty="0"/>
          </a:p>
        </p:txBody>
      </p:sp>
      <p:sp>
        <p:nvSpPr>
          <p:cNvPr id="46" name="Shape 37"/>
          <p:cNvSpPr/>
          <p:nvPr/>
        </p:nvSpPr>
        <p:spPr>
          <a:xfrm>
            <a:off x="9089136" y="3666744"/>
            <a:ext cx="2670048" cy="1874520"/>
          </a:xfrm>
          <a:prstGeom prst="roundRect">
            <a:avLst>
              <a:gd name="adj" fmla="val 4390"/>
            </a:avLst>
          </a:prstGeom>
          <a:solidFill>
            <a:srgbClr val="F1F8F7"/>
          </a:solidFill>
          <a:ln/>
          <a:effectLst>
            <a:outerShdw sx="100000" sy="100000" kx="0" ky="0" algn="bl" rotWithShape="0" blurRad="76200" dist="25400" dir="5400000">
              <a:srgbClr val="9AB8B4">
                <a:alpha val="30000"/>
              </a:srgbClr>
            </a:outerShdw>
          </a:effectLst>
        </p:spPr>
      </p:sp>
      <p:sp>
        <p:nvSpPr>
          <p:cNvPr id="47" name="Shape 38"/>
          <p:cNvSpPr/>
          <p:nvPr/>
        </p:nvSpPr>
        <p:spPr>
          <a:xfrm>
            <a:off x="9290304" y="3849624"/>
            <a:ext cx="512064" cy="512064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48" name="Text 39"/>
          <p:cNvSpPr/>
          <p:nvPr/>
        </p:nvSpPr>
        <p:spPr>
          <a:xfrm>
            <a:off x="9290304" y="384962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pic>
        <p:nvPicPr>
          <p:cNvPr id="49" name="Image 7" descr="preencoded.png">    </p:cNvPr>
          <p:cNvPicPr>
            <a:picLocks noChangeAspect="1"/>
          </p:cNvPicPr>
          <p:nvPr/>
        </p:nvPicPr>
        <p:blipFill>
          <a:blip r:embed="rId8">
            <a:alphaModFix amt="45000"/>
          </a:blip>
          <a:stretch>
            <a:fillRect/>
          </a:stretch>
        </p:blipFill>
        <p:spPr>
          <a:xfrm>
            <a:off x="11082528" y="3886200"/>
            <a:ext cx="420624" cy="420624"/>
          </a:xfrm>
          <a:prstGeom prst="rect">
            <a:avLst/>
          </a:prstGeom>
        </p:spPr>
      </p:pic>
      <p:sp>
        <p:nvSpPr>
          <p:cNvPr id="50" name="Text 40"/>
          <p:cNvSpPr/>
          <p:nvPr/>
        </p:nvSpPr>
        <p:spPr>
          <a:xfrm>
            <a:off x="9290304" y="4489704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 Oluştur ve Yayınla</a:t>
            </a:r>
            <a:endParaRPr lang="en-US" sz="1500" dirty="0"/>
          </a:p>
        </p:txBody>
      </p:sp>
      <p:sp>
        <p:nvSpPr>
          <p:cNvPr id="51" name="Text 41"/>
          <p:cNvSpPr/>
          <p:nvPr/>
        </p:nvSpPr>
        <p:spPr>
          <a:xfrm>
            <a:off x="9290304" y="5038344"/>
            <a:ext cx="2267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Haf. Ders Dağıtım Çizelgesi</a:t>
            </a:r>
            <a:endParaRPr lang="en-US" sz="1000" dirty="0"/>
          </a:p>
        </p:txBody>
      </p:sp>
      <p:sp>
        <p:nvSpPr>
          <p:cNvPr id="52" name="Shape 42"/>
          <p:cNvSpPr/>
          <p:nvPr/>
        </p:nvSpPr>
        <p:spPr>
          <a:xfrm>
            <a:off x="64008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53" name="Shape 43"/>
          <p:cNvSpPr/>
          <p:nvPr/>
        </p:nvSpPr>
        <p:spPr>
          <a:xfrm>
            <a:off x="84124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688" y="6117336"/>
            <a:ext cx="329184" cy="329184"/>
          </a:xfrm>
          <a:prstGeom prst="rect">
            <a:avLst/>
          </a:prstGeom>
        </p:spPr>
      </p:pic>
      <p:sp>
        <p:nvSpPr>
          <p:cNvPr id="55" name="Text 44"/>
          <p:cNvSpPr/>
          <p:nvPr/>
        </p:nvSpPr>
        <p:spPr>
          <a:xfrm>
            <a:off x="148132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Sitenize tek bağlantı; veli başvuruları akmaya başlar.</a:t>
            </a:r>
            <a:endParaRPr lang="en-US" sz="1350" dirty="0"/>
          </a:p>
        </p:txBody>
      </p:sp>
      <p:sp>
        <p:nvSpPr>
          <p:cNvPr id="56" name="Text 45"/>
          <p:cNvSpPr/>
          <p:nvPr/>
        </p:nvSpPr>
        <p:spPr>
          <a:xfrm>
            <a:off x="320040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  <p:sp>
        <p:nvSpPr>
          <p:cNvPr id="57" name="Shape 46"/>
          <p:cNvSpPr/>
          <p:nvPr/>
        </p:nvSpPr>
        <p:spPr>
          <a:xfrm>
            <a:off x="434340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58" name="Shape 47"/>
          <p:cNvSpPr/>
          <p:nvPr/>
        </p:nvSpPr>
        <p:spPr>
          <a:xfrm>
            <a:off x="454456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9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008" y="6117336"/>
            <a:ext cx="329184" cy="329184"/>
          </a:xfrm>
          <a:prstGeom prst="rect">
            <a:avLst/>
          </a:prstGeom>
        </p:spPr>
      </p:pic>
      <p:sp>
        <p:nvSpPr>
          <p:cNvPr id="60" name="Text 48"/>
          <p:cNvSpPr/>
          <p:nvPr/>
        </p:nvSpPr>
        <p:spPr>
          <a:xfrm>
            <a:off x="518464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Mesajlaşma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ya da ücretsiz bildirim; toplu gönderim.</a:t>
            </a:r>
            <a:endParaRPr lang="en-US" sz="1350" dirty="0"/>
          </a:p>
        </p:txBody>
      </p:sp>
      <p:sp>
        <p:nvSpPr>
          <p:cNvPr id="61" name="Text 49"/>
          <p:cNvSpPr/>
          <p:nvPr/>
        </p:nvSpPr>
        <p:spPr>
          <a:xfrm>
            <a:off x="690372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  <p:sp>
        <p:nvSpPr>
          <p:cNvPr id="62" name="Shape 50"/>
          <p:cNvSpPr/>
          <p:nvPr/>
        </p:nvSpPr>
        <p:spPr>
          <a:xfrm>
            <a:off x="8046720" y="5888736"/>
            <a:ext cx="3493008" cy="786384"/>
          </a:xfrm>
          <a:prstGeom prst="roundRect">
            <a:avLst>
              <a:gd name="adj" fmla="val 13953"/>
            </a:avLst>
          </a:prstGeom>
          <a:solidFill>
            <a:srgbClr val="028090"/>
          </a:solidFill>
          <a:ln/>
        </p:spPr>
      </p:sp>
      <p:sp>
        <p:nvSpPr>
          <p:cNvPr id="63" name="Shape 51"/>
          <p:cNvSpPr/>
          <p:nvPr/>
        </p:nvSpPr>
        <p:spPr>
          <a:xfrm>
            <a:off x="8247888" y="602589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4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9328" y="6117336"/>
            <a:ext cx="329184" cy="329184"/>
          </a:xfrm>
          <a:prstGeom prst="rect">
            <a:avLst/>
          </a:prstGeom>
        </p:spPr>
      </p:pic>
      <p:sp>
        <p:nvSpPr>
          <p:cNvPr id="65" name="Text 52"/>
          <p:cNvSpPr/>
          <p:nvPr/>
        </p:nvSpPr>
        <p:spPr>
          <a:xfrm>
            <a:off x="8887968" y="5925312"/>
            <a:ext cx="166420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Portalı
</a:t>
            </a:r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E6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Program, ödev, etüt — veli ve öğrenci cebinde.</a:t>
            </a:r>
            <a:endParaRPr lang="en-US" sz="1350" dirty="0"/>
          </a:p>
        </p:txBody>
      </p:sp>
      <p:sp>
        <p:nvSpPr>
          <p:cNvPr id="66" name="Text 53"/>
          <p:cNvSpPr/>
          <p:nvPr/>
        </p:nvSpPr>
        <p:spPr>
          <a:xfrm>
            <a:off x="10607040" y="6108192"/>
            <a:ext cx="777240" cy="347472"/>
          </a:xfrm>
          <a:prstGeom prst="rect">
            <a:avLst/>
          </a:prstGeom>
          <a:solidFill>
            <a:srgbClr val="02C39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1 – 2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 Ekle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Birimler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Okulunuzun bölümlerini tanımlayın: Anaokulu, İlkokul, Ortaokul, Lise…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ve sınıflar birimlere bağlanır — bu yüzden ilk adım budur.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sırasında sezonunuz otomatik açıldı; Ders Programı → Sezonlar’dan görebilirsiniz.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Personel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 ve idari kadroyu ekleyin; branş ve birim seçin.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Telefon girerseniz öğretmen telefonuyla giriş yapar, şifresini SMS ile alır.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giriş hesabı ve rol vermek için Kurum Yönetimi → Kullanıcılar.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3 – 4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Ekle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Sınıflar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Şubelerinizi açın: 5-A, 9-B gibi. Her şube bir birime ve sezona bağlıdır.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 öğretmeni ve rehber görevlilerini şube üzerinde seçebilirsiniz.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Şubeleri seviyeye göre adlandırın; program çizelgelerinde bu adlar görünür.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Öğrenciler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Öğrencilerinizi ekleyin; okul no, veli ve iletişim alanları isteğe bağlıdır.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kaydı kalıcıdır — sezon değişse de öğrenci silinmez.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Üstteki arama çubuğu ad, TC, veli ve okul numarasıyla öğrenci bulur.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5 – 6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Sınıfa Ata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İşleri → Sınıf Atama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 bu sezonun şubelerine yerleştirin; toplu seçimle hızlı atama yapın.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Sezon sonunda aynı ekrandan üst sınıfa devir yapılır.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Panel’deki “sınıfa yerleşti” sayacı bu adımın tamamlanma durumunu gösterir.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ve Ders Saatleri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Yönetimi → Dersler · Ders Programı → Ders Saatleri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kataloğundan okutacağınız dersleri seçin ya da yenisini ekleyin.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Günlük zil çizelgesini (1. saat, 2. saat…) Ders Saatleri’nde tanımlayın.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saatleri tüm haftalık programın iskeletidir; önce burayı bitirin.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Adım 7 – 8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eAsistan kurulum yol haritası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Atamaları ve Müsaitlik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Ders Atamaları · Öğretmen Müsaitlik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Hangi öğretmen, hangi sınıfa, haftada kaç saat hangi dersi verecek — burada bağlanır.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İsterseniz öğretmenlerin kapalı saatlerini Müsaitlik ekranında işaretleyin.</a:t>
            </a:r>
            <a:endParaRPr lang="en-US" sz="13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Atamalardaki haftalık saat toplamları programın çözülebilirliğini belirler.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 Oluştur ve Yayınla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Programı → Haf. Ders Dağıtım Çizelgesi</a:t>
            </a:r>
            <a:endParaRPr lang="en-US" sz="115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dağıtım motoru çakışmasız haftalık programı sizin için üretir.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edin, gerekirse elle düzenleyin ve Yayınla’ya basın — görünümler ve PDF’ler hazır.</a:t>
            </a:r>
            <a:endParaRPr lang="en-US" sz="135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Yayınlamadan görünümler boş kalır; son adım her zaman “Yayınla”dır.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822960"/>
            <a:ext cx="3108960" cy="310896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4937760"/>
            <a:ext cx="2377440" cy="2377440"/>
          </a:xfrm>
          <a:prstGeom prst="ellipse">
            <a:avLst/>
          </a:prstGeom>
          <a:solidFill>
            <a:srgbClr val="00A896">
              <a:alpha val="2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 MODÜL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— </a:t>
            </a:r>
            <a:pPr indent="0" marL="0">
              <a:buNone/>
            </a:pPr>
            <a:r>
              <a:rPr lang="en-US" sz="38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Hiçbir Başvuruyu Kaçırma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Özel okullar ve kurs merkezleri için: web sitenizin iletişim formundan gelen her veli adayını yakalayın, izleyin, sonuca taşıyın — kayıt fırsatını kaçırmayın.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8" name="Shape 6"/>
          <p:cNvSpPr/>
          <p:nvPr/>
        </p:nvSpPr>
        <p:spPr>
          <a:xfrm>
            <a:off x="1261872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320" y="301752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9808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Yakala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86384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Formdan gelen her başvuru anında düşer, ilgili personele SMS gider.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862072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3" name="Shape 10"/>
          <p:cNvSpPr/>
          <p:nvPr/>
        </p:nvSpPr>
        <p:spPr>
          <a:xfrm>
            <a:off x="3483864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312" y="3017520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971800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3008376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Kartta kim ilişkili, kim kaç işlem yaptı, son işlem ne — tek bakışta.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5084064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18" name="Shape 14"/>
          <p:cNvSpPr/>
          <p:nvPr/>
        </p:nvSpPr>
        <p:spPr>
          <a:xfrm>
            <a:off x="5705856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04" y="301752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193792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İşlem Yap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5230368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Telefon, e-posta, yüz yüze randevu — hepsi tek ekrandan yürür.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7306056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3" name="Shape 18"/>
          <p:cNvSpPr/>
          <p:nvPr/>
        </p:nvSpPr>
        <p:spPr>
          <a:xfrm>
            <a:off x="7927848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296" y="301752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415784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</a:t>
            </a:r>
            <a:endParaRPr lang="en-US" sz="1700" dirty="0"/>
          </a:p>
        </p:txBody>
      </p:sp>
      <p:sp>
        <p:nvSpPr>
          <p:cNvPr id="26" name="Text 20"/>
          <p:cNvSpPr/>
          <p:nvPr/>
        </p:nvSpPr>
        <p:spPr>
          <a:xfrm>
            <a:off x="7452360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Randevu takvimi + “Muhasebeye Gönder” ile süreci sonuca taşı.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9528048" y="260604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0A4750"/>
          </a:solidFill>
          <a:ln/>
        </p:spPr>
      </p:sp>
      <p:sp>
        <p:nvSpPr>
          <p:cNvPr id="28" name="Shape 22"/>
          <p:cNvSpPr/>
          <p:nvPr/>
        </p:nvSpPr>
        <p:spPr>
          <a:xfrm>
            <a:off x="10149840" y="2862072"/>
            <a:ext cx="768096" cy="768096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5288" y="3017520"/>
            <a:ext cx="457200" cy="45720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637776" y="370332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</a:t>
            </a:r>
            <a:endParaRPr lang="en-US" sz="1700" dirty="0"/>
          </a:p>
        </p:txBody>
      </p:sp>
      <p:sp>
        <p:nvSpPr>
          <p:cNvPr id="31" name="Text 24"/>
          <p:cNvSpPr/>
          <p:nvPr/>
        </p:nvSpPr>
        <p:spPr>
          <a:xfrm>
            <a:off x="9674352" y="4087368"/>
            <a:ext cx="1719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Görüşme, davet, gerçekleşen, muhasebe — performans istatistikleri.</a:t>
            </a:r>
            <a:endParaRPr lang="en-US" sz="1000" dirty="0"/>
          </a:p>
        </p:txBody>
      </p:sp>
      <p:sp>
        <p:nvSpPr>
          <p:cNvPr id="32" name="Shape 25"/>
          <p:cNvSpPr/>
          <p:nvPr/>
        </p:nvSpPr>
        <p:spPr>
          <a:xfrm>
            <a:off x="640080" y="5257800"/>
            <a:ext cx="1828800" cy="566928"/>
          </a:xfrm>
          <a:prstGeom prst="roundRect">
            <a:avLst>
              <a:gd name="adj" fmla="val 12903"/>
            </a:avLst>
          </a:prstGeom>
          <a:solidFill>
            <a:srgbClr val="028090"/>
          </a:solidFill>
          <a:ln/>
        </p:spPr>
      </p:sp>
      <p:sp>
        <p:nvSpPr>
          <p:cNvPr id="33" name="Text 26"/>
          <p:cNvSpPr/>
          <p:nvPr/>
        </p:nvSpPr>
        <p:spPr>
          <a:xfrm>
            <a:off x="640080" y="5257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</a:t>
            </a:r>
            <a:endParaRPr lang="en-US" sz="1250" dirty="0"/>
          </a:p>
        </p:txBody>
      </p:sp>
      <p:sp>
        <p:nvSpPr>
          <p:cNvPr id="34" name="Text 27"/>
          <p:cNvSpPr/>
          <p:nvPr/>
        </p:nvSpPr>
        <p:spPr>
          <a:xfrm>
            <a:off x="2450592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35" name="Shape 28"/>
          <p:cNvSpPr/>
          <p:nvPr/>
        </p:nvSpPr>
        <p:spPr>
          <a:xfrm>
            <a:off x="2706624" y="5257800"/>
            <a:ext cx="2468880" cy="566928"/>
          </a:xfrm>
          <a:prstGeom prst="roundRect">
            <a:avLst>
              <a:gd name="adj" fmla="val 12903"/>
            </a:avLst>
          </a:prstGeom>
          <a:solidFill>
            <a:srgbClr val="1C7293"/>
          </a:solidFill>
          <a:ln/>
        </p:spPr>
      </p:sp>
      <p:sp>
        <p:nvSpPr>
          <p:cNvPr id="36" name="Text 29"/>
          <p:cNvSpPr/>
          <p:nvPr/>
        </p:nvSpPr>
        <p:spPr>
          <a:xfrm>
            <a:off x="2706624" y="52578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Yüz Yüze Davet</a:t>
            </a:r>
            <a:endParaRPr lang="en-US" sz="1250" dirty="0"/>
          </a:p>
        </p:txBody>
      </p:sp>
      <p:sp>
        <p:nvSpPr>
          <p:cNvPr id="37" name="Text 30"/>
          <p:cNvSpPr/>
          <p:nvPr/>
        </p:nvSpPr>
        <p:spPr>
          <a:xfrm>
            <a:off x="5157216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38" name="Shape 31"/>
          <p:cNvSpPr/>
          <p:nvPr/>
        </p:nvSpPr>
        <p:spPr>
          <a:xfrm>
            <a:off x="5413248" y="5257800"/>
            <a:ext cx="2926080" cy="566928"/>
          </a:xfrm>
          <a:prstGeom prst="roundRect">
            <a:avLst>
              <a:gd name="adj" fmla="val 12903"/>
            </a:avLst>
          </a:prstGeom>
          <a:solidFill>
            <a:srgbClr val="00A896"/>
          </a:solidFill>
          <a:ln/>
        </p:spPr>
      </p:sp>
      <p:sp>
        <p:nvSpPr>
          <p:cNvPr id="39" name="Text 32"/>
          <p:cNvSpPr/>
          <p:nvPr/>
        </p:nvSpPr>
        <p:spPr>
          <a:xfrm>
            <a:off x="5413248" y="5257800"/>
            <a:ext cx="2926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Gerçekleşen Görüşme</a:t>
            </a:r>
            <a:endParaRPr lang="en-US" sz="1250" dirty="0"/>
          </a:p>
        </p:txBody>
      </p:sp>
      <p:sp>
        <p:nvSpPr>
          <p:cNvPr id="40" name="Text 33"/>
          <p:cNvSpPr/>
          <p:nvPr/>
        </p:nvSpPr>
        <p:spPr>
          <a:xfrm>
            <a:off x="8321040" y="5257800"/>
            <a:ext cx="256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000" dirty="0"/>
          </a:p>
        </p:txBody>
      </p:sp>
      <p:sp>
        <p:nvSpPr>
          <p:cNvPr id="41" name="Shape 34"/>
          <p:cNvSpPr/>
          <p:nvPr/>
        </p:nvSpPr>
        <p:spPr>
          <a:xfrm>
            <a:off x="8577072" y="5257800"/>
            <a:ext cx="2743200" cy="566928"/>
          </a:xfrm>
          <a:prstGeom prst="roundRect">
            <a:avLst>
              <a:gd name="adj" fmla="val 12903"/>
            </a:avLst>
          </a:prstGeom>
          <a:solidFill>
            <a:srgbClr val="02C39A"/>
          </a:solidFill>
          <a:ln/>
        </p:spPr>
      </p:sp>
      <p:sp>
        <p:nvSpPr>
          <p:cNvPr id="42" name="Text 35"/>
          <p:cNvSpPr/>
          <p:nvPr/>
        </p:nvSpPr>
        <p:spPr>
          <a:xfrm>
            <a:off x="8577072" y="5257800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534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Muhasebeye Kayıt</a:t>
            </a:r>
            <a:endParaRPr lang="en-US" sz="1250" dirty="0"/>
          </a:p>
        </p:txBody>
      </p:sp>
      <p:sp>
        <p:nvSpPr>
          <p:cNvPr id="43" name="Text 36"/>
          <p:cNvSpPr/>
          <p:nvPr/>
        </p:nvSpPr>
        <p:spPr>
          <a:xfrm>
            <a:off x="640080" y="6053328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Kurulumu bitmemiş kurumlarda bile çalışır: web sitenize tek bir bağlantı ekleyin, başvurular akmaya başlasın.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534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4206240"/>
            <a:ext cx="2926080" cy="2926080"/>
          </a:xfrm>
          <a:prstGeom prst="ellipse">
            <a:avLst/>
          </a:prstGeom>
          <a:solidFill>
            <a:srgbClr val="028090">
              <a:alpha val="2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KULLANIM KILAVUZU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İletişim’i Nasıl Kullanırım?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FE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Dört adımda uçtan uca: yetkilileri belirleyin, formu sitenize ekleyin, gelen başvuruyu işleyin, takip edip ölçün.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7" name="Shape 5"/>
          <p:cNvSpPr/>
          <p:nvPr/>
        </p:nvSpPr>
        <p:spPr>
          <a:xfrm>
            <a:off x="1609344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1609344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960120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Yetkilileri Belirle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91840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3602736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12" name="Shape 10"/>
          <p:cNvSpPr/>
          <p:nvPr/>
        </p:nvSpPr>
        <p:spPr>
          <a:xfrm>
            <a:off x="4389120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4389120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3739896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 Sitene Ekle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071616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382512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17" name="Shape 15"/>
          <p:cNvSpPr/>
          <p:nvPr/>
        </p:nvSpPr>
        <p:spPr>
          <a:xfrm>
            <a:off x="7168896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7168896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6519672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Başvuruyu İşle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851392" y="3063240"/>
            <a:ext cx="292608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FA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21" name="Shape 19"/>
          <p:cNvSpPr/>
          <p:nvPr/>
        </p:nvSpPr>
        <p:spPr>
          <a:xfrm>
            <a:off x="9162288" y="3063240"/>
            <a:ext cx="2487168" cy="2377440"/>
          </a:xfrm>
          <a:prstGeom prst="roundRect">
            <a:avLst>
              <a:gd name="adj" fmla="val 3846"/>
            </a:avLst>
          </a:prstGeom>
          <a:solidFill>
            <a:srgbClr val="0A4750"/>
          </a:solidFill>
          <a:ln/>
        </p:spPr>
      </p:sp>
      <p:sp>
        <p:nvSpPr>
          <p:cNvPr id="22" name="Shape 20"/>
          <p:cNvSpPr/>
          <p:nvPr/>
        </p:nvSpPr>
        <p:spPr>
          <a:xfrm>
            <a:off x="9948672" y="3447288"/>
            <a:ext cx="914400" cy="9144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3" name="Text 21"/>
          <p:cNvSpPr/>
          <p:nvPr/>
        </p:nvSpPr>
        <p:spPr>
          <a:xfrm>
            <a:off x="9948672" y="344728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9299448" y="4526280"/>
            <a:ext cx="22128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Et &amp; Ölç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BF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Sonraki sayfalarda her adım ekran ekran anlatılıyor.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Kullanımı  </a:t>
            </a:r>
            <a:pPr indent="0" marL="0">
              <a:buNone/>
            </a:pPr>
            <a:r>
              <a:rPr lang="en-US" sz="26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Adım 1 – 2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863840" y="502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493776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3208" y="1664208"/>
            <a:ext cx="466344" cy="4663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Yetkilileri Belirle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91440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İletişim Formu Hakları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sınıf düzeyi / konu için sorumlu personeli avatarlı listeden seçin.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geldiğinde bu kişilere anında SMS bildirimi gider; başvuruyu onlar yürütür.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53949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9844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kişi zaten ekliyse tekrar seçmek bir şey yapmaz; yoksa ekler.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63640" y="1234440"/>
            <a:ext cx="5349240" cy="5074920"/>
          </a:xfrm>
          <a:prstGeom prst="roundRect">
            <a:avLst>
              <a:gd name="adj" fmla="val 1802"/>
            </a:avLst>
          </a:prstGeom>
          <a:solidFill>
            <a:srgbClr val="F1F8F7"/>
          </a:solidFill>
          <a:ln/>
          <a:effectLst>
            <a:outerShdw sx="100000" sy="100000" kx="0" ky="0" algn="bl" rotWithShape="0" blurRad="88900" dist="25400" dir="5400000">
              <a:srgbClr val="9AB8B4">
                <a:alpha val="3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537960" y="150876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3"/>
          <p:cNvSpPr/>
          <p:nvPr/>
        </p:nvSpPr>
        <p:spPr>
          <a:xfrm>
            <a:off x="6537960" y="1508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10561320" y="1508760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68" y="1664208"/>
            <a:ext cx="466344" cy="4663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37960" y="24231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 Sitene Ekle</a:t>
            </a:r>
            <a:endParaRPr lang="en-US" sz="2200" dirty="0"/>
          </a:p>
        </p:txBody>
      </p:sp>
      <p:sp>
        <p:nvSpPr>
          <p:cNvPr id="21" name="Shape 16"/>
          <p:cNvSpPr/>
          <p:nvPr/>
        </p:nvSpPr>
        <p:spPr>
          <a:xfrm>
            <a:off x="6537960" y="3017520"/>
            <a:ext cx="4800600" cy="457200"/>
          </a:xfrm>
          <a:prstGeom prst="roundRect">
            <a:avLst>
              <a:gd name="adj" fmla="val 16000"/>
            </a:avLst>
          </a:prstGeom>
          <a:solidFill>
            <a:srgbClr val="DCEFED"/>
          </a:solidFill>
          <a:ln/>
        </p:spPr>
      </p:sp>
      <p:sp>
        <p:nvSpPr>
          <p:cNvPr id="22" name="Text 17"/>
          <p:cNvSpPr/>
          <p:nvPr/>
        </p:nvSpPr>
        <p:spPr>
          <a:xfrm>
            <a:off x="6675120" y="30175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Nerede:  </a:t>
            </a:r>
            <a:pPr indent="0" marL="0">
              <a:buNone/>
            </a:pPr>
            <a:r>
              <a:rPr lang="en-US" sz="11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Veli İletişim → Başvurular (link kartı)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6583680" y="3657600"/>
            <a:ext cx="47091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“Başvuru formu bağlantınız” kartındaki linki Kopyala ile alın.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731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Okulunuzun web sitesindeki İletişim sayfasına bu bağlantıyı ekleyin — okul başına ayrı sayfa gerekmez.</a:t>
            </a:r>
            <a:endParaRPr lang="en-US" sz="13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248" y="5394960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922008" y="5285232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İpucu: </a:t>
            </a:r>
            <a:pPr indent="0" marL="0">
              <a:buNone/>
            </a:pPr>
            <a:r>
              <a:rPr lang="en-US" sz="1150" i="1" dirty="0">
                <a:solidFill>
                  <a:srgbClr val="5E7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Kurulumunuz bitmemiş olsa bile form çalışır; başvurular hemen akmaya başlar.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eAsistan — Nasıl Başlamalı?</dc:title>
  <dc:subject>PptxGenJS Presentation</dc:subject>
  <dc:creator>eAsistan</dc:creator>
  <cp:lastModifiedBy>eAsistan</cp:lastModifiedBy>
  <cp:revision>1</cp:revision>
  <dcterms:created xsi:type="dcterms:W3CDTF">2026-07-26T11:16:01Z</dcterms:created>
  <dcterms:modified xsi:type="dcterms:W3CDTF">2026-07-26T11:16:01Z</dcterms:modified>
</cp:coreProperties>
</file>